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9" d="100"/>
          <a:sy n="89" d="100"/>
        </p:scale>
        <p:origin x="43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9/6/2023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 dirty="0" smtClean="0"/>
              <a:t>Basics of laboratory diagnostics</a:t>
            </a:r>
            <a:endParaRPr lang="sr-Latn-RS" dirty="0"/>
          </a:p>
        </p:txBody>
      </p:sp>
      <p:sp>
        <p:nvSpPr>
          <p:cNvPr id="3" name="Subtitle 2"/>
          <p:cNvSpPr>
            <a:spLocks noGrp="1"/>
          </p:cNvSpPr>
          <p:nvPr>
            <p:ph type="subTitle" idx="1"/>
          </p:nvPr>
        </p:nvSpPr>
        <p:spPr/>
        <p:txBody>
          <a:bodyPr/>
          <a:lstStyle/>
          <a:p>
            <a:r>
              <a:rPr lang="en" b="1" dirty="0" smtClean="0"/>
              <a:t>Ass</a:t>
            </a:r>
            <a:r>
              <a:rPr lang="sr-Latn-RS" b="1" dirty="0" smtClean="0"/>
              <a:t>is</a:t>
            </a:r>
            <a:r>
              <a:rPr lang="en" b="1" dirty="0" smtClean="0"/>
              <a:t>t</a:t>
            </a:r>
            <a:r>
              <a:rPr lang="en" b="1" dirty="0" smtClean="0"/>
              <a:t>. </a:t>
            </a:r>
            <a:r>
              <a:rPr lang="sr-Latn-RS" b="1" dirty="0" smtClean="0"/>
              <a:t>Prof</a:t>
            </a:r>
            <a:r>
              <a:rPr lang="en" b="1" dirty="0" smtClean="0"/>
              <a:t>. </a:t>
            </a:r>
            <a:r>
              <a:rPr lang="en" b="1" dirty="0" smtClean="0"/>
              <a:t>Vojislav Ćupurdija</a:t>
            </a:r>
            <a:endParaRPr lang="sr-Latn-RS" b="1" dirty="0"/>
          </a:p>
        </p:txBody>
      </p:sp>
      <p:sp>
        <p:nvSpPr>
          <p:cNvPr id="4" name="Subtitle 2"/>
          <p:cNvSpPr txBox="1">
            <a:spLocks/>
          </p:cNvSpPr>
          <p:nvPr/>
        </p:nvSpPr>
        <p:spPr>
          <a:xfrm>
            <a:off x="2435551" y="409053"/>
            <a:ext cx="9069061" cy="1402655"/>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r>
              <a:rPr lang="en" dirty="0" smtClean="0"/>
              <a:t>Faculty of Medical Sciences</a:t>
            </a:r>
          </a:p>
          <a:p>
            <a:r>
              <a:rPr lang="en" dirty="0" smtClean="0"/>
              <a:t>University of Kragujevac</a:t>
            </a:r>
          </a:p>
          <a:p>
            <a:r>
              <a:rPr lang="en" b="1" dirty="0" smtClean="0"/>
              <a:t>IASM </a:t>
            </a:r>
            <a:r>
              <a:rPr lang="en" b="1" dirty="0" smtClean="0"/>
              <a:t>- </a:t>
            </a:r>
            <a:r>
              <a:rPr lang="en" b="1" dirty="0" smtClean="0"/>
              <a:t>Introduction to clinical practice</a:t>
            </a:r>
          </a:p>
          <a:p>
            <a:endParaRPr lang="sr-Cyrl-RS" b="1" dirty="0" smtClean="0"/>
          </a:p>
          <a:p>
            <a:endParaRPr lang="sr-Latn-RS" b="1" dirty="0"/>
          </a:p>
        </p:txBody>
      </p:sp>
      <p:pic>
        <p:nvPicPr>
          <p:cNvPr id="5" name="Picture 4" descr="Сродна слика"/>
          <p:cNvPicPr/>
          <p:nvPr/>
        </p:nvPicPr>
        <p:blipFill>
          <a:blip r:embed="rId2">
            <a:extLst>
              <a:ext uri="{28A0092B-C50C-407E-A947-70E740481C1C}">
                <a14:useLocalDpi xmlns:a14="http://schemas.microsoft.com/office/drawing/2010/main" val="0"/>
              </a:ext>
            </a:extLst>
          </a:blip>
          <a:srcRect/>
          <a:stretch>
            <a:fillRect/>
          </a:stretch>
        </p:blipFill>
        <p:spPr bwMode="auto">
          <a:xfrm>
            <a:off x="1204957" y="234404"/>
            <a:ext cx="919832" cy="1300932"/>
          </a:xfrm>
          <a:prstGeom prst="rect">
            <a:avLst/>
          </a:prstGeom>
          <a:noFill/>
          <a:ln>
            <a:noFill/>
          </a:ln>
        </p:spPr>
      </p:pic>
    </p:spTree>
    <p:extLst>
      <p:ext uri="{BB962C8B-B14F-4D97-AF65-F5344CB8AC3E}">
        <p14:creationId xmlns:p14="http://schemas.microsoft.com/office/powerpoint/2010/main" val="32819722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Blood culture</a:t>
            </a:r>
            <a:endParaRPr lang="sr-Latn-RS" b="1" dirty="0"/>
          </a:p>
        </p:txBody>
      </p:sp>
      <p:sp>
        <p:nvSpPr>
          <p:cNvPr id="3" name="Content Placeholder 2"/>
          <p:cNvSpPr>
            <a:spLocks noGrp="1"/>
          </p:cNvSpPr>
          <p:nvPr>
            <p:ph idx="1"/>
          </p:nvPr>
        </p:nvSpPr>
        <p:spPr/>
        <p:txBody>
          <a:bodyPr>
            <a:normAutofit/>
          </a:bodyPr>
          <a:lstStyle/>
          <a:p>
            <a:r>
              <a:rPr lang="en" dirty="0" smtClean="0"/>
              <a:t>Blood is a sterile liquid, so the presence of bacteria in the blood represents a pathological condition</a:t>
            </a:r>
          </a:p>
          <a:p>
            <a:r>
              <a:rPr lang="en" dirty="0" smtClean="0"/>
              <a:t>Bacteremia means the presence of live bacteria in the circulating blood, and is proven by isolating bacteria from blood on bacteriological media</a:t>
            </a:r>
          </a:p>
          <a:p>
            <a:r>
              <a:rPr lang="en" dirty="0" smtClean="0"/>
              <a:t>Sepsis is a clinical syndrome that is a consequence of the penetration of bacteria, viruses, fungi or parasites into the circulation and the resulting systemic inflammatory response, and is a life-threatening condition caused by an inadequate defense response of the organism.</a:t>
            </a:r>
          </a:p>
        </p:txBody>
      </p:sp>
    </p:spTree>
    <p:extLst>
      <p:ext uri="{BB962C8B-B14F-4D97-AF65-F5344CB8AC3E}">
        <p14:creationId xmlns:p14="http://schemas.microsoft.com/office/powerpoint/2010/main" val="1245018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Blood culture</a:t>
            </a:r>
            <a:endParaRPr lang="sr-Latn-RS" b="1" dirty="0"/>
          </a:p>
        </p:txBody>
      </p:sp>
      <p:sp>
        <p:nvSpPr>
          <p:cNvPr id="3" name="Content Placeholder 2"/>
          <p:cNvSpPr>
            <a:spLocks noGrp="1"/>
          </p:cNvSpPr>
          <p:nvPr>
            <p:ph idx="1"/>
          </p:nvPr>
        </p:nvSpPr>
        <p:spPr/>
        <p:txBody>
          <a:bodyPr>
            <a:normAutofit/>
          </a:bodyPr>
          <a:lstStyle/>
          <a:p>
            <a:r>
              <a:rPr lang="en" dirty="0" smtClean="0"/>
              <a:t>Blood culture represents the "gold standard" of detection and isolation of microorganisms from blood (bacteria and fungi), and as microbiological proof of the existence of bacteremia and fungemia</a:t>
            </a:r>
          </a:p>
          <a:p>
            <a:r>
              <a:rPr lang="en" dirty="0" smtClean="0"/>
              <a:t>Fast and precise detection of bacteremia by blood culture is of crucial importance for improving the clinical outcome of the patient, as it directs the therapeutic protocol in a targeted manner.</a:t>
            </a:r>
          </a:p>
        </p:txBody>
      </p:sp>
      <p:pic>
        <p:nvPicPr>
          <p:cNvPr id="5122" name="Picture 2" descr="Резултат слика за blood cul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2501" y="4232260"/>
            <a:ext cx="4083080" cy="2400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570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Blood culture - sampling</a:t>
            </a:r>
            <a:endParaRPr lang="sr-Latn-RS" b="1" dirty="0"/>
          </a:p>
        </p:txBody>
      </p:sp>
      <p:sp>
        <p:nvSpPr>
          <p:cNvPr id="3" name="Content Placeholder 2"/>
          <p:cNvSpPr>
            <a:spLocks noGrp="1"/>
          </p:cNvSpPr>
          <p:nvPr>
            <p:ph idx="1"/>
          </p:nvPr>
        </p:nvSpPr>
        <p:spPr/>
        <p:txBody>
          <a:bodyPr>
            <a:normAutofit/>
          </a:bodyPr>
          <a:lstStyle/>
          <a:p>
            <a:r>
              <a:rPr lang="en" dirty="0" smtClean="0"/>
              <a:t>Blood cultures should be obtained when the patient is </a:t>
            </a:r>
            <a:r>
              <a:rPr lang="en" b="1" dirty="0" smtClean="0"/>
              <a:t>febrile and shivering (≥ 38°C), with leukocytosis, signs of sepsis, when endocarditis is suspected and ideally, before initiation of antibiotic therapy</a:t>
            </a:r>
          </a:p>
          <a:p>
            <a:r>
              <a:rPr lang="en" dirty="0" smtClean="0"/>
              <a:t>If the patient is already on antibiotic therapy, then </a:t>
            </a:r>
            <a:r>
              <a:rPr lang="en" dirty="0"/>
              <a:t>the </a:t>
            </a:r>
            <a:r>
              <a:rPr lang="en" dirty="0" smtClean="0"/>
              <a:t>so-called</a:t>
            </a:r>
            <a:r>
              <a:rPr lang="en" b="1" dirty="0" smtClean="0"/>
              <a:t> </a:t>
            </a:r>
            <a:r>
              <a:rPr lang="en" b="1" dirty="0" smtClean="0"/>
              <a:t>antibiotic window of 72 </a:t>
            </a:r>
            <a:r>
              <a:rPr lang="en" b="1" dirty="0" smtClean="0"/>
              <a:t>hours</a:t>
            </a:r>
            <a:r>
              <a:rPr lang="sr-Latn-RS" b="1" dirty="0" smtClean="0"/>
              <a:t> </a:t>
            </a:r>
            <a:r>
              <a:rPr lang="sr-Latn-RS" dirty="0" smtClean="0"/>
              <a:t>should be made</a:t>
            </a:r>
            <a:r>
              <a:rPr lang="en" dirty="0" smtClean="0"/>
              <a:t>, </a:t>
            </a:r>
            <a:r>
              <a:rPr lang="en" dirty="0" smtClean="0"/>
              <a:t>and if this is not possible, blood should be drawn </a:t>
            </a:r>
            <a:r>
              <a:rPr lang="en" b="1" dirty="0" smtClean="0"/>
              <a:t>immediately before the next dose of antibiotics</a:t>
            </a:r>
          </a:p>
          <a:p>
            <a:r>
              <a:rPr lang="en" dirty="0" smtClean="0"/>
              <a:t>Contamination represents a false positive result and accounts for 35-50% of all positive blood cultures. </a:t>
            </a:r>
            <a:r>
              <a:rPr lang="en" b="1" dirty="0" smtClean="0"/>
              <a:t>Contaminating flora in most cases comes from the skin</a:t>
            </a:r>
          </a:p>
        </p:txBody>
      </p:sp>
    </p:spTree>
    <p:extLst>
      <p:ext uri="{BB962C8B-B14F-4D97-AF65-F5344CB8AC3E}">
        <p14:creationId xmlns:p14="http://schemas.microsoft.com/office/powerpoint/2010/main" val="24550109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Blood culture - sampling</a:t>
            </a:r>
            <a:endParaRPr lang="sr-Latn-RS" b="1" dirty="0"/>
          </a:p>
        </p:txBody>
      </p:sp>
      <p:sp>
        <p:nvSpPr>
          <p:cNvPr id="3" name="Content Placeholder 2"/>
          <p:cNvSpPr>
            <a:spLocks noGrp="1"/>
          </p:cNvSpPr>
          <p:nvPr>
            <p:ph idx="1"/>
          </p:nvPr>
        </p:nvSpPr>
        <p:spPr/>
        <p:txBody>
          <a:bodyPr>
            <a:normAutofit/>
          </a:bodyPr>
          <a:lstStyle/>
          <a:p>
            <a:r>
              <a:rPr lang="en" dirty="0" smtClean="0"/>
              <a:t>The sample for blood culture is </a:t>
            </a:r>
            <a:r>
              <a:rPr lang="en" b="1" dirty="0" smtClean="0"/>
              <a:t>venous blood</a:t>
            </a:r>
          </a:p>
          <a:p>
            <a:r>
              <a:rPr lang="en" dirty="0" smtClean="0"/>
              <a:t>The set for taking samples for blood culture consists of </a:t>
            </a:r>
            <a:r>
              <a:rPr lang="en" b="1" dirty="0" smtClean="0"/>
              <a:t>2 vials - one for aerobic pathogens, the other for anaerobic, inoculated with a sample of venous blood taken from one place by venipuncture</a:t>
            </a:r>
          </a:p>
          <a:p>
            <a:r>
              <a:rPr lang="en" dirty="0" smtClean="0"/>
              <a:t>It is recommended to take </a:t>
            </a:r>
            <a:r>
              <a:rPr lang="en" b="1" dirty="0" smtClean="0"/>
              <a:t>two sets of blood cultures </a:t>
            </a:r>
            <a:r>
              <a:rPr lang="en" dirty="0" smtClean="0"/>
              <a:t>, each set from a different venipuncture site, 10 minutes apart.</a:t>
            </a:r>
          </a:p>
          <a:p>
            <a:r>
              <a:rPr lang="en" dirty="0" smtClean="0"/>
              <a:t>The ratio of the amount of blood to the medium should be 1:9</a:t>
            </a:r>
          </a:p>
        </p:txBody>
      </p:sp>
      <p:pic>
        <p:nvPicPr>
          <p:cNvPr id="6146" name="Picture 2" descr="Сродна сли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6945" y="4132812"/>
            <a:ext cx="1746339" cy="2625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66665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Bacteriological examination</a:t>
            </a:r>
            <a:endParaRPr lang="sr-Latn-RS" b="1" dirty="0"/>
          </a:p>
        </p:txBody>
      </p:sp>
      <p:sp>
        <p:nvSpPr>
          <p:cNvPr id="3" name="Content Placeholder 2"/>
          <p:cNvSpPr>
            <a:spLocks noGrp="1"/>
          </p:cNvSpPr>
          <p:nvPr>
            <p:ph idx="1"/>
          </p:nvPr>
        </p:nvSpPr>
        <p:spPr/>
        <p:txBody>
          <a:bodyPr>
            <a:normAutofit/>
          </a:bodyPr>
          <a:lstStyle/>
          <a:p>
            <a:r>
              <a:rPr lang="en" dirty="0" smtClean="0"/>
              <a:t>Bacteriological examination involves the selection and collection of samples, adequate packaging and transport to the laboratory, processing and sowing on the provided nutrient media, isolation and identification of the causative agent, testing its sensitivity to antibiotics, issuing the results and correct interpretation</a:t>
            </a:r>
          </a:p>
          <a:p>
            <a:r>
              <a:rPr lang="en" dirty="0" smtClean="0"/>
              <a:t>The material should be caused when </a:t>
            </a:r>
            <a:r>
              <a:rPr lang="en" b="1" dirty="0" smtClean="0"/>
              <a:t>the causative agents are present in it</a:t>
            </a:r>
          </a:p>
          <a:p>
            <a:r>
              <a:rPr lang="en" dirty="0" smtClean="0"/>
              <a:t>It is recommended </a:t>
            </a:r>
            <a:r>
              <a:rPr lang="en" b="1" dirty="0" smtClean="0"/>
              <a:t>to sow immediately after </a:t>
            </a:r>
            <a:r>
              <a:rPr lang="sr-Latn-RS" b="1" dirty="0" smtClean="0"/>
              <a:t>sampling</a:t>
            </a:r>
            <a:r>
              <a:rPr lang="en" b="1" dirty="0" smtClean="0"/>
              <a:t>, </a:t>
            </a:r>
            <a:r>
              <a:rPr lang="en" b="1" dirty="0" smtClean="0"/>
              <a:t>maximum up to 6 hours after </a:t>
            </a:r>
            <a:r>
              <a:rPr lang="sr-Latn-RS" b="1" dirty="0" smtClean="0"/>
              <a:t>sampling</a:t>
            </a:r>
            <a:endParaRPr lang="en" b="1" dirty="0" smtClean="0"/>
          </a:p>
        </p:txBody>
      </p:sp>
    </p:spTree>
    <p:extLst>
      <p:ext uri="{BB962C8B-B14F-4D97-AF65-F5344CB8AC3E}">
        <p14:creationId xmlns:p14="http://schemas.microsoft.com/office/powerpoint/2010/main" val="27013221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Taking swabs for laboratory examination</a:t>
            </a:r>
            <a:endParaRPr lang="sr-Latn-RS" b="1" dirty="0"/>
          </a:p>
        </p:txBody>
      </p:sp>
      <p:sp>
        <p:nvSpPr>
          <p:cNvPr id="3" name="Content Placeholder 2"/>
          <p:cNvSpPr>
            <a:spLocks noGrp="1"/>
          </p:cNvSpPr>
          <p:nvPr>
            <p:ph idx="1"/>
          </p:nvPr>
        </p:nvSpPr>
        <p:spPr/>
        <p:txBody>
          <a:bodyPr numCol="2">
            <a:normAutofit/>
          </a:bodyPr>
          <a:lstStyle/>
          <a:p>
            <a:r>
              <a:rPr lang="en" dirty="0" smtClean="0"/>
              <a:t>A swab is a wooden stick 18-20 cm long, around the front end of which cotton wool is wound. It is taken in a separate test tube that is closed with a cotton plug</a:t>
            </a:r>
          </a:p>
          <a:p>
            <a:r>
              <a:rPr lang="en" dirty="0" smtClean="0"/>
              <a:t>Swabs should be taken </a:t>
            </a:r>
            <a:r>
              <a:rPr lang="en" b="1" dirty="0" smtClean="0"/>
              <a:t>before antibiotic therapy is started or at least 48 hours after the antibiotic is stopped</a:t>
            </a:r>
          </a:p>
          <a:p>
            <a:pPr lvl="1"/>
            <a:endParaRPr lang="sr-Cyrl-RS" dirty="0" smtClean="0"/>
          </a:p>
          <a:p>
            <a:pPr lvl="1"/>
            <a:endParaRPr lang="sr-Cyrl-RS" dirty="0"/>
          </a:p>
          <a:p>
            <a:pPr lvl="1"/>
            <a:r>
              <a:rPr lang="en" dirty="0" smtClean="0"/>
              <a:t>Throat swab</a:t>
            </a:r>
          </a:p>
          <a:p>
            <a:pPr lvl="1"/>
            <a:r>
              <a:rPr lang="en" dirty="0" smtClean="0"/>
              <a:t>Nose swab</a:t>
            </a:r>
          </a:p>
          <a:p>
            <a:pPr lvl="1"/>
            <a:r>
              <a:rPr lang="en" dirty="0" smtClean="0"/>
              <a:t>Nasopharyngeal swab</a:t>
            </a:r>
          </a:p>
          <a:p>
            <a:pPr lvl="1"/>
            <a:r>
              <a:rPr lang="en" dirty="0" smtClean="0"/>
              <a:t>Swab of the auditory canal</a:t>
            </a:r>
          </a:p>
          <a:p>
            <a:pPr lvl="1"/>
            <a:r>
              <a:rPr lang="en" dirty="0" smtClean="0"/>
              <a:t>Perianal swab</a:t>
            </a:r>
          </a:p>
          <a:p>
            <a:pPr lvl="1"/>
            <a:r>
              <a:rPr lang="en" dirty="0" smtClean="0"/>
              <a:t>Vaginal, cervical, urethral smear</a:t>
            </a:r>
          </a:p>
          <a:p>
            <a:pPr lvl="1"/>
            <a:r>
              <a:rPr lang="en" dirty="0" smtClean="0"/>
              <a:t>Swab of pus from the skin and mucous membrane</a:t>
            </a:r>
          </a:p>
        </p:txBody>
      </p:sp>
      <p:pic>
        <p:nvPicPr>
          <p:cNvPr id="7170" name="Picture 2" descr="Резултат слика за swa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116" y="4451127"/>
            <a:ext cx="2728880" cy="2406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01011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Seeding of swabs</a:t>
            </a:r>
            <a:endParaRPr lang="sr-Latn-RS" b="1" dirty="0"/>
          </a:p>
        </p:txBody>
      </p:sp>
      <p:sp>
        <p:nvSpPr>
          <p:cNvPr id="3" name="Content Placeholder 2"/>
          <p:cNvSpPr>
            <a:spLocks noGrp="1"/>
          </p:cNvSpPr>
          <p:nvPr>
            <p:ph idx="1"/>
          </p:nvPr>
        </p:nvSpPr>
        <p:spPr/>
        <p:txBody>
          <a:bodyPr numCol="1">
            <a:normAutofit/>
          </a:bodyPr>
          <a:lstStyle/>
          <a:p>
            <a:r>
              <a:rPr lang="en" dirty="0" smtClean="0"/>
              <a:t>Bacteriological medium is </a:t>
            </a:r>
            <a:r>
              <a:rPr lang="en" b="1" dirty="0" smtClean="0"/>
              <a:t>a nutrient medium that allows the growth of bacteria due to its composition</a:t>
            </a:r>
          </a:p>
          <a:p>
            <a:r>
              <a:rPr lang="en" dirty="0" smtClean="0"/>
              <a:t>The main purpose of cultivating bacteria in laboratory conditions is </a:t>
            </a:r>
            <a:r>
              <a:rPr lang="en" b="1" dirty="0" smtClean="0"/>
              <a:t>to diagnose diseases and create antibiograms</a:t>
            </a:r>
          </a:p>
          <a:p>
            <a:r>
              <a:rPr lang="en" dirty="0" smtClean="0"/>
              <a:t>The most common media used for cultivation are: blood agar, chocolate agar, sorbitol agar, thioglycolate broth, medium for anaerobic bacteria...</a:t>
            </a:r>
          </a:p>
          <a:p>
            <a:r>
              <a:rPr lang="en" dirty="0" smtClean="0"/>
              <a:t>Biological material is sown (cultivated) on suitable nutrient media and after a defined period of incubation, the findings are interpreted and a written report is issued.</a:t>
            </a:r>
          </a:p>
        </p:txBody>
      </p:sp>
    </p:spTree>
    <p:extLst>
      <p:ext uri="{BB962C8B-B14F-4D97-AF65-F5344CB8AC3E}">
        <p14:creationId xmlns:p14="http://schemas.microsoft.com/office/powerpoint/2010/main" val="42098670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Stool ( lat. </a:t>
            </a:r>
            <a:r>
              <a:rPr lang="en" b="1" i="1" dirty="0" smtClean="0"/>
              <a:t>feces </a:t>
            </a:r>
            <a:r>
              <a:rPr lang="en" b="1" dirty="0" smtClean="0"/>
              <a:t>)</a:t>
            </a:r>
            <a:endParaRPr lang="sr-Latn-RS" b="1" dirty="0"/>
          </a:p>
        </p:txBody>
      </p:sp>
      <p:sp>
        <p:nvSpPr>
          <p:cNvPr id="3" name="Content Placeholder 2"/>
          <p:cNvSpPr>
            <a:spLocks noGrp="1"/>
          </p:cNvSpPr>
          <p:nvPr>
            <p:ph idx="1"/>
          </p:nvPr>
        </p:nvSpPr>
        <p:spPr/>
        <p:txBody>
          <a:bodyPr>
            <a:normAutofit/>
          </a:bodyPr>
          <a:lstStyle/>
          <a:p>
            <a:r>
              <a:rPr lang="en" dirty="0" smtClean="0"/>
              <a:t>End product of food digestion in the gastrointestinal tract</a:t>
            </a:r>
          </a:p>
          <a:p>
            <a:r>
              <a:rPr lang="en" dirty="0" smtClean="0"/>
              <a:t>It usually contains 75% water and 25% solids</a:t>
            </a:r>
          </a:p>
          <a:p>
            <a:r>
              <a:rPr lang="en" dirty="0" smtClean="0"/>
              <a:t>Registering the number and appearance of stools - constipation, diarrhea</a:t>
            </a:r>
          </a:p>
          <a:p>
            <a:pPr lvl="1"/>
            <a:r>
              <a:rPr lang="en" dirty="0" smtClean="0"/>
              <a:t>Melena – passing blood in the form of black, sticky, tar-like stools. It most often occurs as a result of bleeding from the upper parts of the digestive tract, the passage of blood through the stomach and intestines</a:t>
            </a:r>
          </a:p>
          <a:p>
            <a:pPr lvl="1"/>
            <a:r>
              <a:rPr lang="en" dirty="0" smtClean="0"/>
              <a:t>Tests for occult bleeding - Adler-Weber and Hemocult test</a:t>
            </a:r>
            <a:endParaRPr lang="sr-Latn-RS" dirty="0" smtClean="0"/>
          </a:p>
          <a:p>
            <a:pPr lvl="1"/>
            <a:r>
              <a:rPr lang="en" dirty="0" smtClean="0"/>
              <a:t>The appearance of red blood in the stool - hemorrhoids, colon cancer...</a:t>
            </a:r>
            <a:endParaRPr lang="sr-Cyrl-RS" dirty="0"/>
          </a:p>
          <a:p>
            <a:pPr lvl="1"/>
            <a:r>
              <a:rPr lang="en" dirty="0" smtClean="0"/>
              <a:t>Coproculture - microbiological examination of stool with the aim of identifying pathogenic bacteria that may be the cause of frequent stools</a:t>
            </a:r>
          </a:p>
        </p:txBody>
      </p:sp>
    </p:spTree>
    <p:extLst>
      <p:ext uri="{BB962C8B-B14F-4D97-AF65-F5344CB8AC3E}">
        <p14:creationId xmlns:p14="http://schemas.microsoft.com/office/powerpoint/2010/main" val="30029285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Coproculture</a:t>
            </a:r>
            <a:endParaRPr lang="sr-Latn-RS" b="1" dirty="0"/>
          </a:p>
        </p:txBody>
      </p:sp>
      <p:sp>
        <p:nvSpPr>
          <p:cNvPr id="3" name="Content Placeholder 2"/>
          <p:cNvSpPr>
            <a:spLocks noGrp="1"/>
          </p:cNvSpPr>
          <p:nvPr>
            <p:ph idx="1"/>
          </p:nvPr>
        </p:nvSpPr>
        <p:spPr/>
        <p:txBody>
          <a:bodyPr>
            <a:normAutofit/>
          </a:bodyPr>
          <a:lstStyle/>
          <a:p>
            <a:r>
              <a:rPr lang="sr-Latn-RS" dirty="0" smtClean="0"/>
              <a:t>Sampling</a:t>
            </a:r>
            <a:endParaRPr lang="en" dirty="0" smtClean="0"/>
          </a:p>
          <a:p>
            <a:pPr lvl="1"/>
            <a:r>
              <a:rPr lang="en" dirty="0" smtClean="0"/>
              <a:t>Feces are taken immediately after defecation in a sterile or well-washed container, without traces of disinfectant</a:t>
            </a:r>
          </a:p>
          <a:p>
            <a:pPr lvl="1"/>
            <a:r>
              <a:rPr lang="en" dirty="0" smtClean="0"/>
              <a:t>1-2 grams of feces are taken with a special plastic spoon attached to the lid of the container</a:t>
            </a:r>
          </a:p>
          <a:p>
            <a:pPr lvl="1"/>
            <a:r>
              <a:rPr lang="en" dirty="0" smtClean="0"/>
              <a:t>After closing the container, send the sample to the laboratory as soon as possible</a:t>
            </a:r>
          </a:p>
          <a:p>
            <a:pPr lvl="1"/>
            <a:r>
              <a:rPr lang="en" dirty="0" smtClean="0"/>
              <a:t>Standing stool leads to a drop in pH value and an increase in acidity, which leads to the deterioration of many pathogenic intestinal bacteria, which can affect the validity of the coproculture</a:t>
            </a:r>
          </a:p>
        </p:txBody>
      </p:sp>
      <p:pic>
        <p:nvPicPr>
          <p:cNvPr id="4" name="Picture 2" descr="Резултат слика за stoolcultur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191" y="4918010"/>
            <a:ext cx="2994365" cy="1916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78322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Biopsy - taking a piece of tissue</a:t>
            </a:r>
            <a:endParaRPr lang="sr-Latn-RS" b="1" dirty="0"/>
          </a:p>
        </p:txBody>
      </p:sp>
      <p:sp>
        <p:nvSpPr>
          <p:cNvPr id="3" name="Content Placeholder 2"/>
          <p:cNvSpPr>
            <a:spLocks noGrp="1"/>
          </p:cNvSpPr>
          <p:nvPr>
            <p:ph idx="1"/>
          </p:nvPr>
        </p:nvSpPr>
        <p:spPr/>
        <p:txBody>
          <a:bodyPr>
            <a:normAutofit/>
          </a:bodyPr>
          <a:lstStyle/>
          <a:p>
            <a:r>
              <a:rPr lang="en" dirty="0" smtClean="0"/>
              <a:t>A biopsy is </a:t>
            </a:r>
            <a:r>
              <a:rPr lang="en" b="1" dirty="0" smtClean="0"/>
              <a:t>a microscopic analysis of a tissue sample</a:t>
            </a:r>
          </a:p>
          <a:p>
            <a:r>
              <a:rPr lang="en" dirty="0" smtClean="0"/>
              <a:t>The analysis of the biopsied sample is a pathohistological analysis</a:t>
            </a:r>
            <a:endParaRPr lang="sr-Cyrl-RS" dirty="0"/>
          </a:p>
          <a:p>
            <a:pPr lvl="1"/>
            <a:r>
              <a:rPr lang="en" b="1" dirty="0" smtClean="0"/>
              <a:t>Microscopic part </a:t>
            </a:r>
            <a:r>
              <a:rPr lang="en" dirty="0" smtClean="0"/>
              <a:t>- histological and cytological analysis</a:t>
            </a:r>
          </a:p>
          <a:p>
            <a:pPr lvl="1"/>
            <a:r>
              <a:rPr lang="en" b="1" dirty="0" smtClean="0"/>
              <a:t>Molecular-biological part </a:t>
            </a:r>
            <a:r>
              <a:rPr lang="en" dirty="0" smtClean="0"/>
              <a:t>- examination of special characteristics of cells, e.g. </a:t>
            </a:r>
            <a:r>
              <a:rPr lang="en" dirty="0"/>
              <a:t>the </a:t>
            </a:r>
            <a:r>
              <a:rPr lang="en" dirty="0" smtClean="0"/>
              <a:t>presence of receptors on the surface of cells, which respond to specific types of therapy</a:t>
            </a:r>
          </a:p>
          <a:p>
            <a:r>
              <a:rPr lang="en" b="1" dirty="0" smtClean="0"/>
              <a:t>Ex tempore biopsy </a:t>
            </a:r>
            <a:r>
              <a:rPr lang="en" dirty="0" smtClean="0"/>
              <a:t>is performed during surgical intervention, with the aim of establishing an urgent diagnosis of the disease - within 10 minutes (liquid nitrogen method - frozen sections). The goal of this biopsy is to indicate whether it is a tumor pathology or not, if it is a tumor, whether it is benign or malignant, so that the surgeon knows how radical the resection of the </a:t>
            </a:r>
            <a:r>
              <a:rPr lang="sr-Latn-RS" dirty="0" smtClean="0"/>
              <a:t>lesion</a:t>
            </a:r>
            <a:r>
              <a:rPr lang="en" dirty="0" smtClean="0"/>
              <a:t> </a:t>
            </a:r>
            <a:r>
              <a:rPr lang="en" dirty="0" smtClean="0"/>
              <a:t>must be</a:t>
            </a:r>
          </a:p>
        </p:txBody>
      </p:sp>
      <p:pic>
        <p:nvPicPr>
          <p:cNvPr id="8194" name="Picture 2" descr="Резултат слика за biops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78" y="2297194"/>
            <a:ext cx="2365434" cy="3450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14843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Importance of laboratory diagnostics</a:t>
            </a:r>
            <a:endParaRPr lang="sr-Latn-RS" b="1" dirty="0"/>
          </a:p>
        </p:txBody>
      </p:sp>
      <p:sp>
        <p:nvSpPr>
          <p:cNvPr id="3" name="Content Placeholder 2"/>
          <p:cNvSpPr>
            <a:spLocks noGrp="1"/>
          </p:cNvSpPr>
          <p:nvPr>
            <p:ph idx="1"/>
          </p:nvPr>
        </p:nvSpPr>
        <p:spPr/>
        <p:txBody>
          <a:bodyPr>
            <a:normAutofit/>
          </a:bodyPr>
          <a:lstStyle/>
          <a:p>
            <a:r>
              <a:rPr lang="en" dirty="0" smtClean="0"/>
              <a:t>Laboratory diagnostics is one of the most important diagnostic procedures</a:t>
            </a:r>
          </a:p>
          <a:p>
            <a:r>
              <a:rPr lang="en" dirty="0" smtClean="0"/>
              <a:t>The goal of laboratory diagnostics is the analysis of biological material</a:t>
            </a:r>
          </a:p>
          <a:p>
            <a:r>
              <a:rPr lang="en" dirty="0" smtClean="0"/>
              <a:t>Laboratory analyzes allow:</a:t>
            </a:r>
          </a:p>
          <a:p>
            <a:pPr lvl="1"/>
            <a:r>
              <a:rPr lang="en" dirty="0" smtClean="0"/>
              <a:t>Detection of </a:t>
            </a:r>
            <a:r>
              <a:rPr lang="en" b="1" dirty="0" smtClean="0"/>
              <a:t>the subclinical stage of the disease</a:t>
            </a:r>
          </a:p>
          <a:p>
            <a:pPr lvl="1"/>
            <a:r>
              <a:rPr lang="en" b="1" dirty="0" smtClean="0"/>
              <a:t>Confirmation or rejection </a:t>
            </a:r>
            <a:r>
              <a:rPr lang="en" dirty="0" smtClean="0"/>
              <a:t>of the presumed diagnosis</a:t>
            </a:r>
          </a:p>
          <a:p>
            <a:pPr lvl="1"/>
            <a:r>
              <a:rPr lang="en" dirty="0" smtClean="0"/>
              <a:t>Monitoring</a:t>
            </a:r>
            <a:r>
              <a:rPr lang="sr-Latn-RS" dirty="0" smtClean="0"/>
              <a:t> of</a:t>
            </a:r>
            <a:r>
              <a:rPr lang="en" dirty="0" smtClean="0"/>
              <a:t> </a:t>
            </a:r>
            <a:r>
              <a:rPr lang="en" b="1" dirty="0" smtClean="0"/>
              <a:t>disease progression</a:t>
            </a:r>
          </a:p>
          <a:p>
            <a:pPr lvl="1"/>
            <a:r>
              <a:rPr lang="en" dirty="0" smtClean="0"/>
              <a:t>Prediction </a:t>
            </a:r>
            <a:r>
              <a:rPr lang="en" b="1" dirty="0" smtClean="0"/>
              <a:t>of disease outcome</a:t>
            </a:r>
            <a:endParaRPr lang="sr-Cyrl-RS" b="1" dirty="0"/>
          </a:p>
          <a:p>
            <a:pPr lvl="0">
              <a:buClr>
                <a:srgbClr val="A53010"/>
              </a:buClr>
            </a:pPr>
            <a:r>
              <a:rPr lang="en" dirty="0" smtClean="0">
                <a:solidFill>
                  <a:prstClr val="black">
                    <a:lumMod val="75000"/>
                    <a:lumOff val="25000"/>
                  </a:prstClr>
                </a:solidFill>
              </a:rPr>
              <a:t>Almost </a:t>
            </a:r>
            <a:r>
              <a:rPr lang="en" b="1" dirty="0" smtClean="0">
                <a:solidFill>
                  <a:prstClr val="black">
                    <a:lumMod val="75000"/>
                    <a:lumOff val="25000"/>
                  </a:prstClr>
                </a:solidFill>
              </a:rPr>
              <a:t>80% of all medical decisions </a:t>
            </a:r>
            <a:r>
              <a:rPr lang="en" dirty="0" smtClean="0">
                <a:solidFill>
                  <a:prstClr val="black">
                    <a:lumMod val="75000"/>
                    <a:lumOff val="25000"/>
                  </a:prstClr>
                </a:solidFill>
              </a:rPr>
              <a:t>are based on the results of laboratory analyses</a:t>
            </a:r>
            <a:endParaRPr lang="sr-Cyrl-RS" dirty="0">
              <a:solidFill>
                <a:prstClr val="black">
                  <a:lumMod val="75000"/>
                  <a:lumOff val="25000"/>
                </a:prstClr>
              </a:solidFill>
            </a:endParaRPr>
          </a:p>
          <a:p>
            <a:pPr marL="457200" lvl="1" indent="0">
              <a:buNone/>
            </a:pPr>
            <a:endParaRPr lang="sr-Cyrl-RS" dirty="0" smtClean="0"/>
          </a:p>
        </p:txBody>
      </p:sp>
    </p:spTree>
    <p:extLst>
      <p:ext uri="{BB962C8B-B14F-4D97-AF65-F5344CB8AC3E}">
        <p14:creationId xmlns:p14="http://schemas.microsoft.com/office/powerpoint/2010/main" val="12512320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Cytological examination methods</a:t>
            </a:r>
            <a:endParaRPr lang="sr-Latn-RS" b="1" dirty="0"/>
          </a:p>
        </p:txBody>
      </p:sp>
      <p:sp>
        <p:nvSpPr>
          <p:cNvPr id="3" name="Content Placeholder 2"/>
          <p:cNvSpPr>
            <a:spLocks noGrp="1"/>
          </p:cNvSpPr>
          <p:nvPr>
            <p:ph idx="1"/>
          </p:nvPr>
        </p:nvSpPr>
        <p:spPr/>
        <p:txBody>
          <a:bodyPr>
            <a:normAutofit/>
          </a:bodyPr>
          <a:lstStyle/>
          <a:p>
            <a:r>
              <a:rPr lang="en" b="1" dirty="0" smtClean="0"/>
              <a:t>Exfoliative cytology </a:t>
            </a:r>
            <a:r>
              <a:rPr lang="en" dirty="0" smtClean="0"/>
              <a:t>- cells are obtained </a:t>
            </a:r>
            <a:r>
              <a:rPr lang="sr-Latn-RS" dirty="0" smtClean="0"/>
              <a:t>and</a:t>
            </a:r>
            <a:r>
              <a:rPr lang="en" dirty="0" smtClean="0"/>
              <a:t> </a:t>
            </a:r>
            <a:r>
              <a:rPr lang="en" dirty="0" smtClean="0"/>
              <a:t>smeared on a plate and after special </a:t>
            </a:r>
            <a:r>
              <a:rPr lang="en" dirty="0" smtClean="0"/>
              <a:t>staining </a:t>
            </a:r>
            <a:r>
              <a:rPr lang="en" dirty="0" smtClean="0"/>
              <a:t>evaluated microscopically (smear of the vagina, cervix, urinary bladder, cells from secretions and body fluids)</a:t>
            </a:r>
          </a:p>
          <a:p>
            <a:r>
              <a:rPr lang="en" b="1" dirty="0" smtClean="0"/>
              <a:t>Puncture cytology </a:t>
            </a:r>
            <a:r>
              <a:rPr lang="en" dirty="0" smtClean="0"/>
              <a:t>- a smear of parts of organs obtained with a fine needle for biopsy. After staining, the presence of tumor cells is analyzed</a:t>
            </a:r>
          </a:p>
        </p:txBody>
      </p:sp>
      <p:pic>
        <p:nvPicPr>
          <p:cNvPr id="9218" name="Picture 2" descr="Резултат слика за biops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2921" y="4306368"/>
            <a:ext cx="3425742" cy="2270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08272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Importance of laboratory diagnostics</a:t>
            </a:r>
            <a:endParaRPr lang="sr-Latn-RS" b="1" dirty="0"/>
          </a:p>
        </p:txBody>
      </p:sp>
      <p:sp>
        <p:nvSpPr>
          <p:cNvPr id="3" name="Content Placeholder 2"/>
          <p:cNvSpPr>
            <a:spLocks noGrp="1"/>
          </p:cNvSpPr>
          <p:nvPr>
            <p:ph idx="1"/>
          </p:nvPr>
        </p:nvSpPr>
        <p:spPr/>
        <p:txBody>
          <a:bodyPr>
            <a:normAutofit/>
          </a:bodyPr>
          <a:lstStyle/>
          <a:p>
            <a:r>
              <a:rPr lang="en" dirty="0" smtClean="0"/>
              <a:t>Laboratory analyzes are divided into:</a:t>
            </a:r>
          </a:p>
          <a:p>
            <a:pPr lvl="1"/>
            <a:r>
              <a:rPr lang="en" b="1" dirty="0" smtClean="0"/>
              <a:t>Clinical - biochemical</a:t>
            </a:r>
          </a:p>
          <a:p>
            <a:pPr lvl="1"/>
            <a:r>
              <a:rPr lang="en" b="1" dirty="0" smtClean="0"/>
              <a:t>Microbiological</a:t>
            </a:r>
          </a:p>
          <a:p>
            <a:r>
              <a:rPr lang="en" dirty="0" smtClean="0"/>
              <a:t>Types of samples:</a:t>
            </a:r>
          </a:p>
          <a:p>
            <a:pPr lvl="1"/>
            <a:r>
              <a:rPr lang="en" b="1" dirty="0" smtClean="0"/>
              <a:t>Biological </a:t>
            </a:r>
            <a:r>
              <a:rPr lang="en" dirty="0" smtClean="0"/>
              <a:t>– </a:t>
            </a:r>
            <a:r>
              <a:rPr lang="sr-Latn-RS" dirty="0" smtClean="0"/>
              <a:t>before being </a:t>
            </a:r>
            <a:r>
              <a:rPr lang="en" dirty="0" smtClean="0"/>
              <a:t>sent </a:t>
            </a:r>
            <a:r>
              <a:rPr lang="en" dirty="0" smtClean="0"/>
              <a:t>to the laboratory, must be properly collected (blood, urine, ascites, aspirate, swab, secretions, sputum, cerebrospinal fluid, pleural punctate, saliva, semen, stool, sweat, bile, gastric and duodenal juice, biopsies of organs and tissues )</a:t>
            </a:r>
          </a:p>
          <a:p>
            <a:pPr lvl="1"/>
            <a:r>
              <a:rPr lang="en" b="1" dirty="0" smtClean="0"/>
              <a:t>Analytical </a:t>
            </a:r>
            <a:r>
              <a:rPr lang="en" dirty="0" smtClean="0"/>
              <a:t>– a part of a biological sample, </a:t>
            </a:r>
            <a:r>
              <a:rPr lang="en" dirty="0" smtClean="0"/>
              <a:t>precisely </a:t>
            </a:r>
            <a:r>
              <a:rPr lang="en" dirty="0" smtClean="0"/>
              <a:t>defined volume in which the concentration of one component is determined</a:t>
            </a:r>
          </a:p>
          <a:p>
            <a:pPr marL="457200" lvl="1" indent="0">
              <a:buNone/>
            </a:pPr>
            <a:endParaRPr lang="sr-Cyrl-RS" dirty="0"/>
          </a:p>
          <a:p>
            <a:pPr lvl="1"/>
            <a:endParaRPr lang="sr-Cyrl-RS" dirty="0" smtClean="0"/>
          </a:p>
        </p:txBody>
      </p:sp>
    </p:spTree>
    <p:extLst>
      <p:ext uri="{BB962C8B-B14F-4D97-AF65-F5344CB8AC3E}">
        <p14:creationId xmlns:p14="http://schemas.microsoft.com/office/powerpoint/2010/main" val="2658286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Importance of laboratory diagnostics</a:t>
            </a:r>
            <a:endParaRPr lang="sr-Latn-RS" b="1" dirty="0"/>
          </a:p>
        </p:txBody>
      </p:sp>
      <p:sp>
        <p:nvSpPr>
          <p:cNvPr id="3" name="Content Placeholder 2"/>
          <p:cNvSpPr>
            <a:spLocks noGrp="1"/>
          </p:cNvSpPr>
          <p:nvPr>
            <p:ph idx="1"/>
          </p:nvPr>
        </p:nvSpPr>
        <p:spPr/>
        <p:txBody>
          <a:bodyPr>
            <a:normAutofit/>
          </a:bodyPr>
          <a:lstStyle/>
          <a:p>
            <a:r>
              <a:rPr lang="en" dirty="0" smtClean="0"/>
              <a:t>A laboratory finding is a segment of a laboratory process that finds its rational application through the cooperation of a series of processes.</a:t>
            </a:r>
          </a:p>
          <a:p>
            <a:r>
              <a:rPr lang="en" dirty="0" smtClean="0"/>
              <a:t>A defined and documented close cooperation between doctors - clinicians and laboratory experts is necessary in order to achieve the primary goal - providing quality health care services</a:t>
            </a:r>
            <a:endParaRPr lang="sr-Cyrl-RS" dirty="0"/>
          </a:p>
          <a:p>
            <a:pPr marL="457200" lvl="1" indent="0">
              <a:buNone/>
            </a:pPr>
            <a:endParaRPr lang="sr-Cyrl-RS" dirty="0"/>
          </a:p>
          <a:p>
            <a:pPr lvl="1"/>
            <a:endParaRPr lang="sr-Cyrl-RS" dirty="0" smtClean="0"/>
          </a:p>
        </p:txBody>
      </p:sp>
      <p:pic>
        <p:nvPicPr>
          <p:cNvPr id="1026" name="Picture 2" descr="Резултат слика за diagno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9914" y="3811024"/>
            <a:ext cx="7141761" cy="2826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2349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Preparing the patient for blood </a:t>
            </a:r>
            <a:r>
              <a:rPr lang="sr-Latn-RS" b="1" dirty="0" smtClean="0"/>
              <a:t>sampling</a:t>
            </a:r>
            <a:endParaRPr lang="sr-Latn-RS" b="1" dirty="0"/>
          </a:p>
        </p:txBody>
      </p:sp>
      <p:sp>
        <p:nvSpPr>
          <p:cNvPr id="3" name="Content Placeholder 2"/>
          <p:cNvSpPr>
            <a:spLocks noGrp="1"/>
          </p:cNvSpPr>
          <p:nvPr>
            <p:ph idx="1"/>
          </p:nvPr>
        </p:nvSpPr>
        <p:spPr/>
        <p:txBody>
          <a:bodyPr>
            <a:normAutofit/>
          </a:bodyPr>
          <a:lstStyle/>
          <a:p>
            <a:r>
              <a:rPr lang="en" dirty="0" smtClean="0"/>
              <a:t>Avoiding intense physical activity</a:t>
            </a:r>
          </a:p>
          <a:p>
            <a:r>
              <a:rPr lang="en" dirty="0" smtClean="0"/>
              <a:t>Taking regular meals</a:t>
            </a:r>
          </a:p>
          <a:p>
            <a:r>
              <a:rPr lang="en" dirty="0" smtClean="0"/>
              <a:t>Do not consume food, alcohol or tobacco from 10 p.m. the previous evening</a:t>
            </a:r>
          </a:p>
          <a:p>
            <a:r>
              <a:rPr lang="en" dirty="0" smtClean="0"/>
              <a:t>Before determining the lipid status, a two-week normal diet is required</a:t>
            </a:r>
          </a:p>
          <a:p>
            <a:r>
              <a:rPr lang="en" dirty="0" smtClean="0"/>
              <a:t>Special instructions depending on the analysis</a:t>
            </a:r>
          </a:p>
          <a:p>
            <a:r>
              <a:rPr lang="en" dirty="0" smtClean="0"/>
              <a:t>It is mandatory to record data on the patient's lifestyle and conditions that may have an impact on the value of the results</a:t>
            </a:r>
          </a:p>
          <a:p>
            <a:r>
              <a:rPr lang="en" dirty="0" smtClean="0"/>
              <a:t>It is mandatory to record the sampling time due to possible circadian variations of the analyte required</a:t>
            </a:r>
            <a:endParaRPr lang="sr-Cyrl-RS" dirty="0"/>
          </a:p>
          <a:p>
            <a:pPr lvl="1"/>
            <a:endParaRPr lang="sr-Cyrl-RS" dirty="0" smtClean="0"/>
          </a:p>
        </p:txBody>
      </p:sp>
      <p:pic>
        <p:nvPicPr>
          <p:cNvPr id="2050" name="Picture 2" descr="Резултат слика за blood samp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78" y="5178117"/>
            <a:ext cx="2365434" cy="1679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0832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Taking a venous blood sample - venipuncture</a:t>
            </a:r>
            <a:endParaRPr lang="sr-Latn-RS" b="1" dirty="0"/>
          </a:p>
        </p:txBody>
      </p:sp>
      <p:sp>
        <p:nvSpPr>
          <p:cNvPr id="3" name="Content Placeholder 2"/>
          <p:cNvSpPr>
            <a:spLocks noGrp="1"/>
          </p:cNvSpPr>
          <p:nvPr>
            <p:ph idx="1"/>
          </p:nvPr>
        </p:nvSpPr>
        <p:spPr/>
        <p:txBody>
          <a:bodyPr>
            <a:normAutofit/>
          </a:bodyPr>
          <a:lstStyle/>
          <a:p>
            <a:r>
              <a:rPr lang="en" dirty="0" smtClean="0"/>
              <a:t>The sample is taken between 7 and 9 in the morning, on an empty stomach</a:t>
            </a:r>
          </a:p>
          <a:p>
            <a:r>
              <a:rPr lang="en" dirty="0" smtClean="0"/>
              <a:t>It is most often taken from the antecubital region</a:t>
            </a:r>
          </a:p>
          <a:p>
            <a:r>
              <a:rPr lang="sr-Latn-RS" dirty="0"/>
              <a:t>B</a:t>
            </a:r>
            <a:r>
              <a:rPr lang="sr-Latn-RS" dirty="0" smtClean="0"/>
              <a:t>andage</a:t>
            </a:r>
            <a:r>
              <a:rPr lang="en" dirty="0" smtClean="0"/>
              <a:t> </a:t>
            </a:r>
            <a:r>
              <a:rPr lang="en" dirty="0" smtClean="0"/>
              <a:t>should be placed on the upper arm</a:t>
            </a:r>
          </a:p>
          <a:p>
            <a:r>
              <a:rPr lang="en" dirty="0" smtClean="0"/>
              <a:t>Disinfect the venipuncture site</a:t>
            </a:r>
          </a:p>
          <a:p>
            <a:r>
              <a:rPr lang="en" dirty="0" smtClean="0"/>
              <a:t>After sampling, take care of the venipuncture site</a:t>
            </a:r>
          </a:p>
          <a:p>
            <a:r>
              <a:rPr lang="en" dirty="0" smtClean="0"/>
              <a:t>The most common risks during blood sampling - venipuncture:</a:t>
            </a:r>
          </a:p>
          <a:p>
            <a:pPr lvl="2"/>
            <a:r>
              <a:rPr lang="en" dirty="0" smtClean="0"/>
              <a:t>Hemolysis</a:t>
            </a:r>
          </a:p>
          <a:p>
            <a:pPr lvl="2"/>
            <a:r>
              <a:rPr lang="en" dirty="0" smtClean="0"/>
              <a:t>Lipemia</a:t>
            </a:r>
          </a:p>
          <a:p>
            <a:pPr lvl="2"/>
            <a:r>
              <a:rPr lang="en" dirty="0" smtClean="0"/>
              <a:t>Appearance of hematoma</a:t>
            </a:r>
          </a:p>
        </p:txBody>
      </p:sp>
      <p:pic>
        <p:nvPicPr>
          <p:cNvPr id="3076" name="Picture 4" descr="Резултат слика за blood samp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9024" y="4511778"/>
            <a:ext cx="3281583" cy="2186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80905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 b="1" dirty="0" smtClean="0"/>
              <a:t>Taking an arterial blood sample</a:t>
            </a:r>
            <a:endParaRPr lang="sr-Latn-RS" b="1" dirty="0"/>
          </a:p>
        </p:txBody>
      </p:sp>
      <p:sp>
        <p:nvSpPr>
          <p:cNvPr id="3" name="Content Placeholder 2"/>
          <p:cNvSpPr>
            <a:spLocks noGrp="1"/>
          </p:cNvSpPr>
          <p:nvPr>
            <p:ph idx="1"/>
          </p:nvPr>
        </p:nvSpPr>
        <p:spPr/>
        <p:txBody>
          <a:bodyPr>
            <a:normAutofit lnSpcReduction="10000"/>
          </a:bodyPr>
          <a:lstStyle/>
          <a:p>
            <a:r>
              <a:rPr lang="en" dirty="0" smtClean="0"/>
              <a:t>Indications for arterial blood sampling are:</a:t>
            </a:r>
          </a:p>
          <a:p>
            <a:pPr lvl="1"/>
            <a:r>
              <a:rPr lang="en" dirty="0" smtClean="0"/>
              <a:t>Assessment of the state of oxygenation and ventilation of the patient</a:t>
            </a:r>
          </a:p>
          <a:p>
            <a:pPr lvl="1"/>
            <a:r>
              <a:rPr lang="en" dirty="0" smtClean="0"/>
              <a:t>Assessment of the patient's acid-base status</a:t>
            </a:r>
          </a:p>
          <a:p>
            <a:r>
              <a:rPr lang="en" dirty="0" smtClean="0"/>
              <a:t>From </a:t>
            </a:r>
            <a:r>
              <a:rPr lang="en" dirty="0"/>
              <a:t>the arterial blood sample, the acid-base status ( </a:t>
            </a:r>
            <a:r>
              <a:rPr lang="en" dirty="0" smtClean="0"/>
              <a:t>pH value of the blood) and the partial pressure of oxygen are determined ( PaO2 ) and carbon dioxide ( PaCO2 ), hemoglobin oxygen saturation, bicarbonate level in the blood, base excess</a:t>
            </a:r>
            <a:endParaRPr lang="sr-Latn-RS" dirty="0" smtClean="0"/>
          </a:p>
          <a:p>
            <a:r>
              <a:rPr lang="en" dirty="0" smtClean="0"/>
              <a:t>The normal pH value of arterial blood is 7.35 to 7.45</a:t>
            </a:r>
          </a:p>
          <a:p>
            <a:r>
              <a:rPr lang="en" dirty="0" smtClean="0"/>
              <a:t>The sample for analysis is usually obtained by puncturing an artery using a needle and a heparinized syringe</a:t>
            </a:r>
          </a:p>
          <a:p>
            <a:r>
              <a:rPr lang="en" dirty="0" smtClean="0"/>
              <a:t>The most common sampling sites are: a. radialis, a. brachialis, a. femoralis</a:t>
            </a:r>
            <a:endParaRPr lang="sr-Cyrl-RS" dirty="0"/>
          </a:p>
        </p:txBody>
      </p:sp>
      <p:pic>
        <p:nvPicPr>
          <p:cNvPr id="4098" name="Picture 2" descr="Резултат слика за arterial blood sampl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855" y="2538103"/>
            <a:ext cx="2323357" cy="174251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Резултат слика за arterial blood sampl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855" y="4514208"/>
            <a:ext cx="2323357" cy="2262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6455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Sending materials for laboratory examination and transfer of samples</a:t>
            </a:r>
            <a:endParaRPr lang="sr-Latn-RS" b="1" dirty="0"/>
          </a:p>
        </p:txBody>
      </p:sp>
      <p:sp>
        <p:nvSpPr>
          <p:cNvPr id="3" name="Content Placeholder 2"/>
          <p:cNvSpPr>
            <a:spLocks noGrp="1"/>
          </p:cNvSpPr>
          <p:nvPr>
            <p:ph idx="1"/>
          </p:nvPr>
        </p:nvSpPr>
        <p:spPr/>
        <p:txBody>
          <a:bodyPr>
            <a:normAutofit/>
          </a:bodyPr>
          <a:lstStyle/>
          <a:p>
            <a:r>
              <a:rPr lang="en" dirty="0" smtClean="0"/>
              <a:t>After sampling </a:t>
            </a:r>
            <a:r>
              <a:rPr lang="sr-Latn-RS" dirty="0" smtClean="0"/>
              <a:t>of </a:t>
            </a:r>
            <a:r>
              <a:rPr lang="en" dirty="0" smtClean="0"/>
              <a:t>blood/biological </a:t>
            </a:r>
            <a:r>
              <a:rPr lang="en" dirty="0" smtClean="0"/>
              <a:t>material, it is necessary to </a:t>
            </a:r>
            <a:r>
              <a:rPr lang="en" b="1" dirty="0" smtClean="0"/>
              <a:t>immediately label the sample </a:t>
            </a:r>
            <a:r>
              <a:rPr lang="en" dirty="0" smtClean="0"/>
              <a:t>with a bar-code sticker, fill out an electronic referral form or enter the data manually on the appropriate labels and referrals</a:t>
            </a:r>
          </a:p>
          <a:p>
            <a:r>
              <a:rPr lang="en" dirty="0" smtClean="0"/>
              <a:t>Samples may </a:t>
            </a:r>
            <a:r>
              <a:rPr lang="en" b="1" dirty="0" smtClean="0"/>
              <a:t>only be transferred by the staff of the health </a:t>
            </a:r>
            <a:r>
              <a:rPr lang="en" b="1" dirty="0" smtClean="0"/>
              <a:t>institution</a:t>
            </a:r>
            <a:r>
              <a:rPr lang="en" dirty="0" smtClean="0"/>
              <a:t>, </a:t>
            </a:r>
            <a:r>
              <a:rPr lang="en" dirty="0" smtClean="0"/>
              <a:t>never by patients</a:t>
            </a:r>
          </a:p>
          <a:p>
            <a:r>
              <a:rPr lang="en" dirty="0" smtClean="0"/>
              <a:t>Samples are transferred in specially designed closed systems, in an upright position</a:t>
            </a:r>
          </a:p>
          <a:p>
            <a:r>
              <a:rPr lang="en" dirty="0" smtClean="0"/>
              <a:t>It is necessary to comply with special pre-analytical requirements (temperature, light, mechanical influences...)</a:t>
            </a:r>
          </a:p>
          <a:p>
            <a:r>
              <a:rPr lang="en" dirty="0" smtClean="0"/>
              <a:t>Each sample with a "high risk" for the transmission of infectious diseases must be separately marked and separated from other samples</a:t>
            </a:r>
            <a:endParaRPr lang="sr-Cyrl-RS" dirty="0"/>
          </a:p>
        </p:txBody>
      </p:sp>
    </p:spTree>
    <p:extLst>
      <p:ext uri="{BB962C8B-B14F-4D97-AF65-F5344CB8AC3E}">
        <p14:creationId xmlns:p14="http://schemas.microsoft.com/office/powerpoint/2010/main" val="3091259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 b="1" dirty="0" smtClean="0"/>
              <a:t>Sending materials for laboratory examination and transfer of samples</a:t>
            </a:r>
            <a:endParaRPr lang="sr-Latn-RS" b="1" dirty="0"/>
          </a:p>
        </p:txBody>
      </p:sp>
      <p:sp>
        <p:nvSpPr>
          <p:cNvPr id="3" name="Content Placeholder 2"/>
          <p:cNvSpPr>
            <a:spLocks noGrp="1"/>
          </p:cNvSpPr>
          <p:nvPr>
            <p:ph idx="1"/>
          </p:nvPr>
        </p:nvSpPr>
        <p:spPr/>
        <p:txBody>
          <a:bodyPr>
            <a:normAutofit/>
          </a:bodyPr>
          <a:lstStyle/>
          <a:p>
            <a:r>
              <a:rPr lang="en" dirty="0" smtClean="0"/>
              <a:t>Recommended delivery and sample storage time:</a:t>
            </a:r>
          </a:p>
          <a:p>
            <a:pPr lvl="1"/>
            <a:r>
              <a:rPr lang="en" dirty="0" smtClean="0"/>
              <a:t>For erythrocyte sedimentation, </a:t>
            </a:r>
            <a:r>
              <a:rPr lang="en" b="1" dirty="0" smtClean="0"/>
              <a:t>2 hours</a:t>
            </a:r>
          </a:p>
          <a:p>
            <a:pPr lvl="1"/>
            <a:r>
              <a:rPr lang="en" dirty="0" smtClean="0"/>
              <a:t>For blood count </a:t>
            </a:r>
            <a:r>
              <a:rPr lang="en" b="1" dirty="0" smtClean="0"/>
              <a:t>up to 6 hours</a:t>
            </a:r>
          </a:p>
          <a:p>
            <a:pPr lvl="1"/>
            <a:r>
              <a:rPr lang="en" dirty="0" smtClean="0"/>
              <a:t>For coagulation analyzes </a:t>
            </a:r>
            <a:r>
              <a:rPr lang="en" b="1" dirty="0" smtClean="0"/>
              <a:t>up to 4 hours</a:t>
            </a:r>
          </a:p>
          <a:p>
            <a:pPr lvl="1"/>
            <a:r>
              <a:rPr lang="en" dirty="0" smtClean="0"/>
              <a:t>For biochemical analyzes </a:t>
            </a:r>
            <a:r>
              <a:rPr lang="en" b="1" dirty="0" smtClean="0"/>
              <a:t>up to 4 hours </a:t>
            </a:r>
            <a:r>
              <a:rPr lang="en" dirty="0" smtClean="0"/>
              <a:t>at room temperature, at +4 °C up to 24 hours, at -20 °C up to several months</a:t>
            </a:r>
          </a:p>
        </p:txBody>
      </p:sp>
    </p:spTree>
    <p:extLst>
      <p:ext uri="{BB962C8B-B14F-4D97-AF65-F5344CB8AC3E}">
        <p14:creationId xmlns:p14="http://schemas.microsoft.com/office/powerpoint/2010/main" val="2950339041"/>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1285</TotalTime>
  <Words>1709</Words>
  <Application>Microsoft Office PowerPoint</Application>
  <PresentationFormat>Widescreen</PresentationFormat>
  <Paragraphs>122</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Wisp</vt:lpstr>
      <vt:lpstr>Basics of laboratory diagnostics</vt:lpstr>
      <vt:lpstr>Importance of laboratory diagnostics</vt:lpstr>
      <vt:lpstr>Importance of laboratory diagnostics</vt:lpstr>
      <vt:lpstr>Importance of laboratory diagnostics</vt:lpstr>
      <vt:lpstr>Preparing the patient for blood sampling</vt:lpstr>
      <vt:lpstr>Taking a venous blood sample - venipuncture</vt:lpstr>
      <vt:lpstr>Taking an arterial blood sample</vt:lpstr>
      <vt:lpstr>Sending materials for laboratory examination and transfer of samples</vt:lpstr>
      <vt:lpstr>Sending materials for laboratory examination and transfer of samples</vt:lpstr>
      <vt:lpstr>Blood culture</vt:lpstr>
      <vt:lpstr>Blood culture</vt:lpstr>
      <vt:lpstr>Blood culture - sampling</vt:lpstr>
      <vt:lpstr>Blood culture - sampling</vt:lpstr>
      <vt:lpstr>Bacteriological examination</vt:lpstr>
      <vt:lpstr>Taking swabs for laboratory examination</vt:lpstr>
      <vt:lpstr>Seeding of swabs</vt:lpstr>
      <vt:lpstr>Stool ( lat. feces )</vt:lpstr>
      <vt:lpstr>Coproculture</vt:lpstr>
      <vt:lpstr>Biopsy - taking a piece of tissue</vt:lpstr>
      <vt:lpstr>Cytological examination methods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Излучевине болесника</dc:title>
  <dc:creator>Vojislav</dc:creator>
  <cp:lastModifiedBy>Vojislav</cp:lastModifiedBy>
  <cp:revision>52</cp:revision>
  <dcterms:created xsi:type="dcterms:W3CDTF">2020-01-18T11:45:50Z</dcterms:created>
  <dcterms:modified xsi:type="dcterms:W3CDTF">2023-09-06T21:38:59Z</dcterms:modified>
</cp:coreProperties>
</file>